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5" r:id="rId6"/>
    <p:sldId id="260" r:id="rId7"/>
    <p:sldId id="266" r:id="rId8"/>
    <p:sldId id="267" r:id="rId9"/>
    <p:sldId id="261" r:id="rId10"/>
    <p:sldId id="263" r:id="rId11"/>
    <p:sldId id="268" r:id="rId12"/>
    <p:sldId id="269" r:id="rId13"/>
    <p:sldId id="270" r:id="rId14"/>
    <p:sldId id="271" r:id="rId15"/>
    <p:sldId id="272" r:id="rId16"/>
    <p:sldId id="264" r:id="rId17"/>
    <p:sldId id="2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95E0FBF-68E9-4F45-A525-DDAA65E0F1C0}" type="datetimeFigureOut">
              <a:rPr lang="ru-RU"/>
              <a:pPr>
                <a:defRPr/>
              </a:pPr>
              <a:t>22.10.2014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B2942BB-19CD-46AC-B81C-CD726D2BDC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</p:grpSp>
      </p:grpSp>
      <p:sp>
        <p:nvSpPr>
          <p:cNvPr id="19522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9523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498F9-BA12-4EC0-B504-6214DAF751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12F90-C519-4ECC-BC57-6276B6B79D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403016-CFAD-4166-B2C5-27F128C310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C4BC3-B2CF-4135-910D-3DE4428CE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E28A0-F599-41D0-974D-143043093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09650-DA41-4AB3-B835-8851DEC0BF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C0C7F-291F-4B80-BAF2-C01D2B69B0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9A325-88C9-4C9A-9C4F-FBF3B17F98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DDD90-4F55-4CEF-8B83-BF544AF718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F3292-9938-4F04-85EC-DF26556E28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63846-5C56-404E-BADE-8D428F7A30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Arial" charset="0"/>
              <a:cs typeface="Arial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8436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  <a:cs typeface="Arial" charset="0"/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8438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39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0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1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2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4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5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7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48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8450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1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2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3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4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5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6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7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8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59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0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1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2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3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4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5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6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67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8469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0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1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2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3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4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5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6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7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8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79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0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1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2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3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4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5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8487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8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89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90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91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92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sp>
            <p:nvSpPr>
              <p:cNvPr id="18493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49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849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849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18498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  <a:cs typeface="Arial" charset="0"/>
                  </a:endParaRPr>
                </a:p>
              </p:txBody>
            </p:sp>
          </p:grpSp>
        </p:grpSp>
      </p:grpSp>
      <p:sp>
        <p:nvSpPr>
          <p:cNvPr id="18499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8500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8501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502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503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BE996FD-CF3D-4C96-B5D2-8CC94B25A9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-26988"/>
            <a:ext cx="7772400" cy="1736726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/>
              <a:t>Тема 1. Основные понятия, предмет, метод и задачи социально-экономической статистики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989138"/>
            <a:ext cx="8424862" cy="4535487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3600" i="1" smtClean="0"/>
              <a:t>1. Объект социально-экономической статистики</a:t>
            </a:r>
          </a:p>
          <a:p>
            <a:pPr algn="l" eaLnBrk="1" hangingPunct="1">
              <a:defRPr/>
            </a:pPr>
            <a:r>
              <a:rPr lang="ru-RU" sz="3600" i="1" smtClean="0"/>
              <a:t>2. Предмет, метод и задачи социально-экономической статистики</a:t>
            </a:r>
          </a:p>
          <a:p>
            <a:pPr algn="l" eaLnBrk="1" hangingPunct="1">
              <a:defRPr/>
            </a:pPr>
            <a:r>
              <a:rPr lang="ru-RU" sz="3600" i="1" smtClean="0"/>
              <a:t>3. Направления развития социально-экономической статистики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8640763" cy="637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u="sng"/>
              <a:t>Задачи СЭС как самостоятельной отрасли статистической науки и практики (в агрегированном виде) включают:</a:t>
            </a:r>
            <a:r>
              <a:rPr lang="ru-RU" sz="2400"/>
              <a:t> </a:t>
            </a:r>
          </a:p>
          <a:p>
            <a:endParaRPr lang="ru-RU" sz="2400"/>
          </a:p>
          <a:p>
            <a:pPr>
              <a:buFont typeface="Wingdings" pitchFamily="2" charset="2"/>
              <a:buChar char="Ø"/>
            </a:pPr>
            <a:r>
              <a:rPr lang="ru-RU" sz="2400"/>
              <a:t>разработку и постоянное совершенствование системы показателей социально-экономических процессов, их результатов, эффективности, методологии исчисления и анализа этих показателей;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разработку и обоснование источников получения информации по каждому показателю системы;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социально-экономического потенциала и его составляющих: трудового, материально-технического, природно-ресурсного и других на основе разработанной методологии их оценки и анализа;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трудовых ресурсов и экономически активного населения, функционирования рынка труда, занятости и безработицы; 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определение ущерба от безработицы; 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5CDE04F1-0EE2-4D53-B1F2-0B00F153DD0E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23850" y="-242888"/>
            <a:ext cx="8640763" cy="710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/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национального богатства, произведенных и не произведенных, материальных и нематериальных активов носителей социально-экономического потенциала;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государственного управления, его эффективности и роли в обеспечении экономической безопасности;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экономической деятельности и ее результатов на основе разработки системы показателей и методологии их исчисления;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текущих и авансированных затрат (инвестиций) в экономику;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финансов, цен и инфляции;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характеристику уровня жизни населения;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оценку и анализ эффективности использования ресурсов экономического потенциала и затрат, а также факторов, определивших уровень эффективности, и степень их влияния;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7AF3B611-FAFA-44F5-A656-E2219AD9E8AD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23850" y="44450"/>
            <a:ext cx="8640763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2400"/>
          </a:p>
          <a:p>
            <a:pPr>
              <a:buFont typeface="Wingdings" pitchFamily="2" charset="2"/>
              <a:buChar char="Ø"/>
            </a:pPr>
            <a:r>
              <a:rPr lang="ru-RU" sz="2400"/>
              <a:t>исследование внешнеэкономических связей и их влияния на экономику страны (регионов);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разработку направлений и методологии анализа системы показателей СЭС и их анализ;</a:t>
            </a:r>
          </a:p>
          <a:p>
            <a:pPr>
              <a:buFont typeface="Wingdings" pitchFamily="2" charset="2"/>
              <a:buChar char="Ø"/>
            </a:pPr>
            <a:r>
              <a:rPr lang="ru-RU" sz="2400"/>
              <a:t>выявление основных тенденций развития экономики в динамике, а также неиспользуемых резервов.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F7D8F458-7C50-45E5-8207-5EFF9E4426B1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23850" y="44450"/>
            <a:ext cx="8640763" cy="529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200"/>
              </a:spcAft>
            </a:pPr>
            <a:endParaRPr lang="ru-RU" sz="2400"/>
          </a:p>
          <a:p>
            <a:pPr>
              <a:spcAft>
                <a:spcPts val="1200"/>
              </a:spcAft>
            </a:pPr>
            <a:r>
              <a:rPr lang="ru-RU" sz="2400"/>
              <a:t>Дальнейшее совершенствование статистической методологии должно быть ориентировано на комплексное развитие всех ее компонентов: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/>
              <a:t>определение целей и задач исследования;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/>
              <a:t>разработку системы показателей, ориентированной на достижение цели, и методов их исчисления;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/>
              <a:t>выбор способов получения необходимой первичной информации; </a:t>
            </a:r>
          </a:p>
          <a:p>
            <a:pPr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/>
              <a:t>проведение анализа на основе современных математико-статистических методов, определяемых целью исследования. 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A7E33602-C35B-4CC3-8BF7-59073648BF7F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23850" y="317500"/>
            <a:ext cx="8640763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 dirty="0">
                <a:latin typeface="Arial" charset="0"/>
                <a:cs typeface="Arial" charset="0"/>
              </a:rPr>
              <a:t>Основные направления развития социально-экономической статистики могут быть объединены в следующие группы. 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2400" dirty="0">
                <a:latin typeface="Arial" charset="0"/>
                <a:cs typeface="Arial" charset="0"/>
              </a:rPr>
              <a:t>Разработка методологии статистической оценки и анализа новых процессов и их результатов, возникших в нашей экономике в связи с переходом к рынку, которые ранее не отслеживались отечественной статистикой.</a:t>
            </a:r>
          </a:p>
          <a:p>
            <a:pPr marL="457200" indent="-457200">
              <a:buFontTx/>
              <a:buAutoNum type="arabicPeriod"/>
              <a:defRPr/>
            </a:pPr>
            <a:r>
              <a:rPr lang="ru-RU" sz="2400" dirty="0">
                <a:latin typeface="Arial" charset="0"/>
                <a:cs typeface="Arial" charset="0"/>
              </a:rPr>
              <a:t>Совершенствование статистической оценки и анализа традиционно отражаемых отечественной статистикой процессов, методология статистической характеристики которых была разработана, но в настоящее время требует пересмотра в связи с изменением характера самих процессов в новых условиях.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3668F0BF-AE47-47E2-8024-3CCB4A782003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23850" y="284163"/>
            <a:ext cx="8640763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AutoNum type="arabicPeriod" startAt="3"/>
            </a:pPr>
            <a:r>
              <a:rPr lang="ru-RU" sz="2400"/>
              <a:t>Дальнейшее внедрение в отечественную практику на всех уровнях хозяйствования принципов учета и статистики, основанных на национальном счетоводстве.</a:t>
            </a:r>
          </a:p>
          <a:p>
            <a:pPr marL="457200" indent="-457200">
              <a:buFont typeface="Arial" pitchFamily="34" charset="0"/>
              <a:buAutoNum type="arabicPeriod" startAt="3"/>
            </a:pPr>
            <a:r>
              <a:rPr lang="ru-RU" sz="2400"/>
              <a:t>Разработка направлений и методологии анализа социально-экономических процессов и их результатов на основе более полного использования информационных возможностей СНС, межотраслевого и платежного балансов и других информационных систем в интересах регулирования социально-экономических процессов и решения социально-экономических проблем, принятия обоснованных управленческих решений и прогнозирования экономического развития.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2BA1B78E-8B2A-4B15-ADA8-B00A3B2FC2C8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1FD5DE5E-1957-4BC7-8E37-D010347083DD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  <p:pic>
        <p:nvPicPr>
          <p:cNvPr id="18435" name="Picture 2" descr="Рис. 1.3. Система показателей социально-экономической статисти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08063"/>
            <a:ext cx="9175750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Прямоугольник 6"/>
          <p:cNvSpPr>
            <a:spLocks noChangeArrowheads="1"/>
          </p:cNvSpPr>
          <p:nvPr/>
        </p:nvSpPr>
        <p:spPr bwMode="auto">
          <a:xfrm>
            <a:off x="0" y="5661025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/>
              <a:t>Рис. 1. Система показателей социально-экономической статистики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23850" y="620713"/>
            <a:ext cx="8569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468313" y="939800"/>
            <a:ext cx="8640762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2400" dirty="0">
                <a:latin typeface="Arial" charset="0"/>
                <a:cs typeface="Arial" charset="0"/>
              </a:rPr>
              <a:t>В социально-экономической статистике применяются следующие основные классификации и группировки: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400" dirty="0">
                <a:latin typeface="Arial" charset="0"/>
                <a:cs typeface="Arial" charset="0"/>
              </a:rPr>
              <a:t>по секторам экономики;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400" dirty="0">
                <a:latin typeface="Arial" charset="0"/>
                <a:cs typeface="Arial" charset="0"/>
              </a:rPr>
              <a:t>по сферам деятельности и отраслям;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400" dirty="0">
                <a:latin typeface="Arial" charset="0"/>
                <a:cs typeface="Arial" charset="0"/>
              </a:rPr>
              <a:t>по регионам;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ru-RU" sz="2400" dirty="0">
                <a:latin typeface="Arial" charset="0"/>
                <a:cs typeface="Arial" charset="0"/>
              </a:rPr>
              <a:t>по формам собственности. </a:t>
            </a:r>
          </a:p>
          <a:p>
            <a:pPr marL="457200" indent="-457200">
              <a:buFont typeface="+mj-lt"/>
              <a:buAutoNum type="arabicPeriod" startAt="3"/>
              <a:defRPr/>
            </a:pPr>
            <a:endParaRPr lang="ru-RU" sz="2400" dirty="0">
              <a:latin typeface="Arial" charset="0"/>
              <a:cs typeface="Arial" charset="0"/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04250" y="6381750"/>
            <a:ext cx="512763" cy="431800"/>
          </a:xfrm>
        </p:spPr>
        <p:txBody>
          <a:bodyPr/>
          <a:lstStyle/>
          <a:p>
            <a:pPr>
              <a:defRPr/>
            </a:pPr>
            <a:fld id="{F7208AB3-4918-4103-AC09-251EE33B4D32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29600" cy="5903913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Социально-экономическая статистика (</a:t>
            </a:r>
            <a:r>
              <a:rPr lang="ru-RU" dirty="0" err="1" smtClean="0"/>
              <a:t>СЭС</a:t>
            </a:r>
            <a:r>
              <a:rPr lang="ru-RU" dirty="0" smtClean="0"/>
              <a:t>) - прикладная наука, объектом исследования которой является экономика в целом в совокупности ее отраслей, секторов и форм собственности.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defRPr/>
            </a:pPr>
            <a:r>
              <a:rPr lang="ru-RU" b="1" i="1" dirty="0" smtClean="0"/>
              <a:t>Объектом </a:t>
            </a:r>
            <a:r>
              <a:rPr lang="ru-RU" dirty="0" err="1" smtClean="0"/>
              <a:t>СЭС</a:t>
            </a:r>
            <a:r>
              <a:rPr lang="ru-RU" dirty="0" smtClean="0"/>
              <a:t> могут быть экономика региона, страны, группы стран (например, СНГ), мировая экономика. </a:t>
            </a: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5634952D-627C-4150-950A-F7E6032F37DD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23850" y="438150"/>
            <a:ext cx="84963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 i="1"/>
              <a:t>Внутренняя экономика</a:t>
            </a:r>
            <a:r>
              <a:rPr lang="ru-RU" sz="2800"/>
              <a:t> охватывает экономическую деятельность на экономической территории страны.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23850" y="1947863"/>
            <a:ext cx="84248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i="1"/>
              <a:t>Экономическая территория</a:t>
            </a:r>
            <a:r>
              <a:rPr lang="ru-RU" sz="2400"/>
              <a:t> - </a:t>
            </a:r>
            <a:r>
              <a:rPr lang="ru-RU" sz="2400" i="1"/>
              <a:t>географическая территория, находящаяся под юрисдикцией правительства данной страны, в пределах которой лица, товары и деньги могут свободно</a:t>
            </a:r>
            <a:r>
              <a:rPr lang="ru-RU" sz="2400"/>
              <a:t> </a:t>
            </a:r>
            <a:r>
              <a:rPr lang="ru-RU" sz="2400" i="1"/>
              <a:t>перемещаться.</a:t>
            </a:r>
            <a:r>
              <a:rPr lang="ru-RU" sz="2400"/>
              <a:t> 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95288" y="3846513"/>
            <a:ext cx="8497887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i="1"/>
              <a:t>Резидент</a:t>
            </a:r>
            <a:r>
              <a:rPr lang="ru-RU" sz="2400"/>
              <a:t> - </a:t>
            </a:r>
            <a:r>
              <a:rPr lang="ru-RU" sz="2400" i="1"/>
              <a:t>институциональная единица, центр экономического интереса которой находится на данной территории, </a:t>
            </a:r>
            <a:r>
              <a:rPr lang="ru-RU" sz="2400"/>
              <a:t>т.е. которая занимается или собирается заниматься экономической деятельностью либо операциями в значительном масштабе в течение неопределенного или длительного периода (год и более). </a:t>
            </a:r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5B36050F-DF96-4589-A145-6929DEA839A3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22263" y="68263"/>
            <a:ext cx="8642350" cy="222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 i="1"/>
              <a:t>Нерезиденты</a:t>
            </a:r>
            <a:r>
              <a:rPr lang="ru-RU" sz="2800"/>
              <a:t> - </a:t>
            </a:r>
            <a:r>
              <a:rPr lang="ru-RU" sz="2800" i="1"/>
              <a:t>органы государственного управления других стран, международные организации, а также их представительства и офисы, иностранные посольства, расположенные в данной стране</a:t>
            </a:r>
            <a:r>
              <a:rPr lang="ru-RU" sz="2800"/>
              <a:t>.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23850" y="2627313"/>
            <a:ext cx="856932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i="1"/>
              <a:t>Институциональные единицы-резиденты образуют пять секторов экономики:</a:t>
            </a:r>
          </a:p>
          <a:p>
            <a:pPr>
              <a:buFont typeface="Wingdings" pitchFamily="2" charset="2"/>
              <a:buChar char="q"/>
            </a:pPr>
            <a:r>
              <a:rPr lang="ru-RU" sz="2800"/>
              <a:t>нефинансовые предприятия (корпорации); </a:t>
            </a:r>
          </a:p>
          <a:p>
            <a:pPr>
              <a:buFont typeface="Wingdings" pitchFamily="2" charset="2"/>
              <a:buChar char="q"/>
            </a:pPr>
            <a:r>
              <a:rPr lang="ru-RU" sz="2800"/>
              <a:t>финансовые предприятия (корпорации);</a:t>
            </a:r>
          </a:p>
          <a:p>
            <a:pPr>
              <a:buFont typeface="Wingdings" pitchFamily="2" charset="2"/>
              <a:buChar char="q"/>
            </a:pPr>
            <a:r>
              <a:rPr lang="ru-RU" sz="2800"/>
              <a:t> государственные учреждения; </a:t>
            </a:r>
          </a:p>
          <a:p>
            <a:pPr>
              <a:buFont typeface="Wingdings" pitchFamily="2" charset="2"/>
              <a:buChar char="q"/>
            </a:pPr>
            <a:r>
              <a:rPr lang="ru-RU" sz="2800"/>
              <a:t>домашние хозяйства; </a:t>
            </a:r>
          </a:p>
          <a:p>
            <a:pPr>
              <a:buFont typeface="Wingdings" pitchFamily="2" charset="2"/>
              <a:buChar char="q"/>
            </a:pPr>
            <a:r>
              <a:rPr lang="ru-RU" sz="2800"/>
              <a:t>некоммерческие организации, обслуживающие домашние хозяйства;</a:t>
            </a:r>
          </a:p>
          <a:p>
            <a:pPr>
              <a:buFont typeface="Wingdings" pitchFamily="2" charset="2"/>
              <a:buChar char="q"/>
            </a:pPr>
            <a:r>
              <a:rPr lang="ru-RU" sz="2800"/>
              <a:t>"остальной мир". 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432DCC32-63C5-4D68-8A3A-4EE85FFD54C5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FE88C8CB-F247-4553-A11D-C6DE7DE6DAD5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388" y="549275"/>
          <a:ext cx="8785225" cy="6221498"/>
        </p:xfrm>
        <a:graphic>
          <a:graphicData uri="http://schemas.openxmlformats.org/drawingml/2006/table">
            <a:tbl>
              <a:tblPr/>
              <a:tblGrid>
                <a:gridCol w="2232025"/>
                <a:gridCol w="2952750"/>
                <a:gridCol w="3600450"/>
              </a:tblGrid>
              <a:tr h="276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Секторы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Функции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Институциональные единицы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Нефинансовые предприятия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и реализация продуктов и нефинансовых услуг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Предприятия: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государственные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кооперативные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частные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акционерные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совместные и др.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6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Финансовые учреждения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финансовых и страховых услуг: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выпуск финансовых средств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приобретение финансовых средств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выпуск ценных бумаг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хранение денежных средств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предоставление кредитов и пр.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Организации и предприятия: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коммерческие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кредитные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6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Государственные учреждения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нерыночных услуг коллективного пользования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перераспределение национального дохода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перераспределение национального бюджета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Государственные госбюджетные учреждения:</a:t>
                      </a: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общего управления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финансов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регулирования экономики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внутренних дел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обороны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некоммерческие организации 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организации образования</a:t>
                      </a:r>
                      <a:b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организации здравоохранения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Некоммерческие организации, обслуживающие домашние хозяйства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нерыночных услуг для отдельных групп домашних хозяйств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Общественные организации:</a:t>
                      </a:r>
                      <a:b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партии</a:t>
                      </a:r>
                      <a:b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профсоюзы общества и т.п.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Домашние хозяйства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товаров и услуг населением в домашних хозяйствах резидентов и их потребление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Домашние хозяйства:</a:t>
                      </a:r>
                      <a:b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подсобные хозяйства </a:t>
                      </a:r>
                      <a:b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фермерские хозяйства</a:t>
                      </a:r>
                      <a:b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ремесленники </a:t>
                      </a:r>
                      <a:b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∙ прочие частные организации без статуса юридического лица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"Остальной мир"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Осуществление внешнеэкономических связей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Нерезидентные экономические единицы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63" marR="13663" marT="13663" marB="1366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9" name="Прямоугольник 5"/>
          <p:cNvSpPr>
            <a:spLocks noChangeArrowheads="1"/>
          </p:cNvSpPr>
          <p:nvPr/>
        </p:nvSpPr>
        <p:spPr bwMode="auto">
          <a:xfrm>
            <a:off x="2592388" y="44450"/>
            <a:ext cx="4483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Таблица - Секторы экономики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50825" y="333375"/>
            <a:ext cx="8713788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000" b="1" i="1"/>
              <a:t>Институциональными единицами</a:t>
            </a:r>
            <a:r>
              <a:rPr lang="ru-RU" sz="2000"/>
              <a:t> являются </a:t>
            </a:r>
            <a:r>
              <a:rPr lang="ru-RU" sz="2000" i="1"/>
              <a:t>хозяйствующие субъекты, которые могут от своего имени владеть активами, принимать на себя обязательства и заниматься хозяйственной деятельностью и операциями с другими хозяйствующими единицами.</a:t>
            </a:r>
            <a:r>
              <a:rPr lang="ru-RU" sz="2000"/>
              <a:t> 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8A8D62C4-926A-4810-97E8-3B20F4F8A893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250825" y="2162175"/>
            <a:ext cx="8713788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2000"/>
              <a:t>В границы производства включается следующая деятельность: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/>
              <a:t>индивидуальное или коллективное производство продуктов и услуг, которые предназначены для конечного использования или производства других товаров и услуг (промежуточное потребление), а также накопления и экспорта (включая нерыночные услуги);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/>
              <a:t>производство всех товаров, которые производители оставляют для собственного конечного потребления или валового накопления, включая прирост запасов материальных оборотных средств у производителя;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ru-RU" sz="2000"/>
              <a:t>производство продуктов и услуг в домашних хозяйствах (за исключением ряда услуг по приготовлению пищи, уборке помещений, ремонту жилья собственными силами и др.), а также услуг по проживанию в собственном жилище.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23850" y="1150938"/>
            <a:ext cx="856932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i="1"/>
              <a:t>Предметом </a:t>
            </a:r>
            <a:r>
              <a:rPr lang="ru-RU" sz="2400"/>
              <a:t>СЭС является </a:t>
            </a:r>
            <a:r>
              <a:rPr lang="ru-RU" sz="2400" i="1"/>
              <a:t>количественная характеристика массовых социально-экономических явлений, процессов и их результатов, в совокупности отражающих состояние и развитие экономики страны, региона, группы стран, их экономические взаимосвязи.</a:t>
            </a:r>
            <a:r>
              <a:rPr lang="ru-RU" sz="2400"/>
              <a:t> </a:t>
            </a: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3C74BC10-EB10-478E-A687-2C5BA652A025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3850" y="4379913"/>
            <a:ext cx="8569325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i="1"/>
              <a:t>Предмет СЭС - охватывает такие явления, как безработица, инфляция, приватизация и другие, связанные с переходом к рыночным отношениям, оценку их влияния на экономику и уровень жизни населения.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A046B144-8FB4-44A0-8CD8-BE7897AF8AA1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23850" y="147638"/>
            <a:ext cx="8569325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/>
              <a:t>Для решения своих задач СЭС использует весь арсенал современных математико-статистических методов в зависимости от целей исследования и наличия информационного обеспечения. Вместе с тем наиболее широкое применение в ней нашли следующие методы:</a:t>
            </a:r>
            <a:endParaRPr lang="ru-RU" sz="2400" i="1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23850" y="2060575"/>
            <a:ext cx="8569325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/>
              <a:t>рядов динамики, что связано с изучением всех явлений и процессов в развитии;</a:t>
            </a:r>
          </a:p>
          <a:p>
            <a:pPr>
              <a:buFont typeface="Wingdings" pitchFamily="2" charset="2"/>
              <a:buChar char="q"/>
            </a:pPr>
            <a:r>
              <a:rPr lang="ru-RU" sz="2400"/>
              <a:t>Группировок это обусловлено тем, что СЭС оперирует сводными, обобщающими экономическими категориями и показателями, такими как социально-экономический потенциал, национальное богатство, трудовые ресурсы, эффективность общественного производства;</a:t>
            </a:r>
          </a:p>
          <a:p>
            <a:pPr>
              <a:buFont typeface="Wingdings" pitchFamily="2" charset="2"/>
              <a:buChar char="q"/>
            </a:pPr>
            <a:r>
              <a:rPr lang="ru-RU" sz="2400"/>
              <a:t>средних, так как СЭС исследует массовые социально-экономические явления и процессы; </a:t>
            </a:r>
          </a:p>
          <a:p>
            <a:pPr>
              <a:buFont typeface="Wingdings" pitchFamily="2" charset="2"/>
              <a:buChar char="q"/>
            </a:pPr>
            <a:r>
              <a:rPr lang="ru-RU" sz="2400"/>
              <a:t>балансовый и другие методы, применение которых зависит от целей анализа.</a:t>
            </a:r>
            <a:endParaRPr lang="ru-RU" sz="2400" i="1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179388" y="260350"/>
            <a:ext cx="8785225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ct val="100000"/>
              </a:spcAft>
            </a:pPr>
            <a:r>
              <a:rPr lang="ru-RU" sz="2400" i="1" u="sng"/>
              <a:t>Методологическое единство статистики содействует:</a:t>
            </a:r>
            <a:r>
              <a:rPr lang="ru-RU" sz="2400" i="1"/>
              <a:t> </a:t>
            </a:r>
          </a:p>
          <a:p>
            <a:pPr>
              <a:spcAft>
                <a:spcPct val="100000"/>
              </a:spcAft>
              <a:buFont typeface="Wingdings" pitchFamily="2" charset="2"/>
              <a:buChar char="q"/>
            </a:pPr>
            <a:r>
              <a:rPr lang="ru-RU" sz="2400"/>
              <a:t>развитию международной интеграции и экономических взаимосвязей; </a:t>
            </a:r>
          </a:p>
          <a:p>
            <a:pPr>
              <a:spcAft>
                <a:spcPct val="100000"/>
              </a:spcAft>
              <a:buFont typeface="Wingdings" pitchFamily="2" charset="2"/>
              <a:buChar char="q"/>
            </a:pPr>
            <a:r>
              <a:rPr lang="ru-RU" sz="2400"/>
              <a:t>целесообразному использованию имеющихся на мировом рынке инвестиций в интересах не только самого инвестора или инвестируемой экономики той или иной страны, но и мировых, международных интересов, интересов огромных регионов и континентов; </a:t>
            </a:r>
          </a:p>
          <a:p>
            <a:pPr>
              <a:spcAft>
                <a:spcPct val="100000"/>
              </a:spcAft>
              <a:buFont typeface="Wingdings" pitchFamily="2" charset="2"/>
              <a:buChar char="q"/>
            </a:pPr>
            <a:r>
              <a:rPr lang="ru-RU" sz="2400"/>
              <a:t>использованию мировых запасов природных ресурсов и сохранению окружающей среды в интересах настоящего и будущего поколений людей на планете Земля; </a:t>
            </a:r>
          </a:p>
          <a:p>
            <a:pPr>
              <a:spcAft>
                <a:spcPct val="100000"/>
              </a:spcAft>
              <a:buFont typeface="Wingdings" pitchFamily="2" charset="2"/>
              <a:buChar char="q"/>
            </a:pPr>
            <a:r>
              <a:rPr lang="ru-RU" sz="2400"/>
              <a:t>рационализации использования ресурсов на рынке труда. </a:t>
            </a:r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21725" y="6453188"/>
            <a:ext cx="395288" cy="360362"/>
          </a:xfrm>
        </p:spPr>
        <p:txBody>
          <a:bodyPr/>
          <a:lstStyle/>
          <a:p>
            <a:pPr>
              <a:defRPr/>
            </a:pPr>
            <a:fld id="{8F73AFCF-7C2B-4912-9282-457A6FCB6F03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7" grpId="0" build="p"/>
    </p:bldLst>
  </p:timing>
</p:sld>
</file>

<file path=ppt/theme/theme1.xml><?xml version="1.0" encoding="utf-8"?>
<a:theme xmlns:a="http://schemas.openxmlformats.org/drawingml/2006/main" name="Круги">
  <a:themeElements>
    <a:clrScheme name="Круги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Круг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уги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уги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уги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132</TotalTime>
  <Words>1150</Words>
  <Application>Microsoft Office PowerPoint</Application>
  <PresentationFormat>Экран (4:3)</PresentationFormat>
  <Paragraphs>112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Wingdings</vt:lpstr>
      <vt:lpstr>Calibri</vt:lpstr>
      <vt:lpstr>Times New Roman</vt:lpstr>
      <vt:lpstr>Круги</vt:lpstr>
      <vt:lpstr>Тема 1. Основные понятия, предмет, метод и задачи социально-экономической статистики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Основные понятия, предмет, метод и задачи социально-экономической статистики</dc:title>
  <dc:creator>GOR</dc:creator>
  <cp:lastModifiedBy>YEVGENY</cp:lastModifiedBy>
  <cp:revision>4</cp:revision>
  <dcterms:created xsi:type="dcterms:W3CDTF">2009-11-26T07:05:12Z</dcterms:created>
  <dcterms:modified xsi:type="dcterms:W3CDTF">2014-10-21T20:54:33Z</dcterms:modified>
</cp:coreProperties>
</file>